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59" r:id="rId2"/>
    <p:sldId id="313" r:id="rId3"/>
    <p:sldId id="360" r:id="rId4"/>
    <p:sldId id="316" r:id="rId5"/>
    <p:sldId id="361" r:id="rId6"/>
    <p:sldId id="362" r:id="rId7"/>
    <p:sldId id="363" r:id="rId8"/>
    <p:sldId id="364" r:id="rId9"/>
    <p:sldId id="365" r:id="rId10"/>
    <p:sldId id="366" r:id="rId11"/>
    <p:sldId id="367" r:id="rId12"/>
    <p:sldId id="262" r:id="rId13"/>
    <p:sldId id="369" r:id="rId14"/>
    <p:sldId id="370" r:id="rId15"/>
    <p:sldId id="371" r:id="rId16"/>
    <p:sldId id="372" r:id="rId17"/>
    <p:sldId id="358" r:id="rId18"/>
    <p:sldId id="374" r:id="rId19"/>
    <p:sldId id="377" r:id="rId20"/>
    <p:sldId id="378" r:id="rId21"/>
    <p:sldId id="379" r:id="rId22"/>
    <p:sldId id="368" r:id="rId23"/>
    <p:sldId id="381" r:id="rId24"/>
    <p:sldId id="382" r:id="rId25"/>
    <p:sldId id="383" r:id="rId26"/>
    <p:sldId id="380" r:id="rId27"/>
    <p:sldId id="385" r:id="rId28"/>
    <p:sldId id="386" r:id="rId29"/>
    <p:sldId id="387" r:id="rId30"/>
    <p:sldId id="388" r:id="rId31"/>
    <p:sldId id="384" r:id="rId32"/>
    <p:sldId id="390" r:id="rId33"/>
    <p:sldId id="391" r:id="rId34"/>
    <p:sldId id="315"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10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35951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1167730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2387466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24311010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16</a:t>
            </a:fld>
            <a:endParaRPr lang="zh-CN" altLang="en-US"/>
          </a:p>
        </p:txBody>
      </p:sp>
    </p:spTree>
    <p:extLst>
      <p:ext uri="{BB962C8B-B14F-4D97-AF65-F5344CB8AC3E}">
        <p14:creationId xmlns:p14="http://schemas.microsoft.com/office/powerpoint/2010/main" val="33714644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17</a:t>
            </a:fld>
            <a:endParaRPr lang="zh-CN" altLang="en-US"/>
          </a:p>
        </p:txBody>
      </p:sp>
    </p:spTree>
    <p:extLst>
      <p:ext uri="{BB962C8B-B14F-4D97-AF65-F5344CB8AC3E}">
        <p14:creationId xmlns:p14="http://schemas.microsoft.com/office/powerpoint/2010/main" val="2526250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2900107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2746541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20</a:t>
            </a:fld>
            <a:endParaRPr lang="zh-CN" altLang="en-US"/>
          </a:p>
        </p:txBody>
      </p:sp>
    </p:spTree>
    <p:extLst>
      <p:ext uri="{BB962C8B-B14F-4D97-AF65-F5344CB8AC3E}">
        <p14:creationId xmlns:p14="http://schemas.microsoft.com/office/powerpoint/2010/main" val="2581640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21</a:t>
            </a:fld>
            <a:endParaRPr lang="zh-CN" altLang="en-US"/>
          </a:p>
        </p:txBody>
      </p:sp>
    </p:spTree>
    <p:extLst>
      <p:ext uri="{BB962C8B-B14F-4D97-AF65-F5344CB8AC3E}">
        <p14:creationId xmlns:p14="http://schemas.microsoft.com/office/powerpoint/2010/main" val="992981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38585693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22</a:t>
            </a:fld>
            <a:endParaRPr lang="zh-CN" altLang="en-US"/>
          </a:p>
        </p:txBody>
      </p:sp>
    </p:spTree>
    <p:extLst>
      <p:ext uri="{BB962C8B-B14F-4D97-AF65-F5344CB8AC3E}">
        <p14:creationId xmlns:p14="http://schemas.microsoft.com/office/powerpoint/2010/main" val="27965750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23</a:t>
            </a:fld>
            <a:endParaRPr lang="zh-CN" altLang="en-US"/>
          </a:p>
        </p:txBody>
      </p:sp>
    </p:spTree>
    <p:extLst>
      <p:ext uri="{BB962C8B-B14F-4D97-AF65-F5344CB8AC3E}">
        <p14:creationId xmlns:p14="http://schemas.microsoft.com/office/powerpoint/2010/main" val="32167633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24</a:t>
            </a:fld>
            <a:endParaRPr lang="zh-CN" altLang="en-US"/>
          </a:p>
        </p:txBody>
      </p:sp>
    </p:spTree>
    <p:extLst>
      <p:ext uri="{BB962C8B-B14F-4D97-AF65-F5344CB8AC3E}">
        <p14:creationId xmlns:p14="http://schemas.microsoft.com/office/powerpoint/2010/main" val="35130464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25</a:t>
            </a:fld>
            <a:endParaRPr lang="zh-CN" altLang="en-US"/>
          </a:p>
        </p:txBody>
      </p:sp>
    </p:spTree>
    <p:extLst>
      <p:ext uri="{BB962C8B-B14F-4D97-AF65-F5344CB8AC3E}">
        <p14:creationId xmlns:p14="http://schemas.microsoft.com/office/powerpoint/2010/main" val="5612619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26</a:t>
            </a:fld>
            <a:endParaRPr lang="zh-CN" altLang="en-US"/>
          </a:p>
        </p:txBody>
      </p:sp>
    </p:spTree>
    <p:extLst>
      <p:ext uri="{BB962C8B-B14F-4D97-AF65-F5344CB8AC3E}">
        <p14:creationId xmlns:p14="http://schemas.microsoft.com/office/powerpoint/2010/main" val="30397203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27</a:t>
            </a:fld>
            <a:endParaRPr lang="zh-CN" altLang="en-US"/>
          </a:p>
        </p:txBody>
      </p:sp>
    </p:spTree>
    <p:extLst>
      <p:ext uri="{BB962C8B-B14F-4D97-AF65-F5344CB8AC3E}">
        <p14:creationId xmlns:p14="http://schemas.microsoft.com/office/powerpoint/2010/main" val="6080238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28</a:t>
            </a:fld>
            <a:endParaRPr lang="zh-CN" altLang="en-US"/>
          </a:p>
        </p:txBody>
      </p:sp>
    </p:spTree>
    <p:extLst>
      <p:ext uri="{BB962C8B-B14F-4D97-AF65-F5344CB8AC3E}">
        <p14:creationId xmlns:p14="http://schemas.microsoft.com/office/powerpoint/2010/main" val="31610089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29</a:t>
            </a:fld>
            <a:endParaRPr lang="zh-CN" altLang="en-US"/>
          </a:p>
        </p:txBody>
      </p:sp>
    </p:spTree>
    <p:extLst>
      <p:ext uri="{BB962C8B-B14F-4D97-AF65-F5344CB8AC3E}">
        <p14:creationId xmlns:p14="http://schemas.microsoft.com/office/powerpoint/2010/main" val="4773381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30</a:t>
            </a:fld>
            <a:endParaRPr lang="zh-CN" altLang="en-US"/>
          </a:p>
        </p:txBody>
      </p:sp>
    </p:spTree>
    <p:extLst>
      <p:ext uri="{BB962C8B-B14F-4D97-AF65-F5344CB8AC3E}">
        <p14:creationId xmlns:p14="http://schemas.microsoft.com/office/powerpoint/2010/main" val="5967213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31</a:t>
            </a:fld>
            <a:endParaRPr lang="zh-CN" altLang="en-US"/>
          </a:p>
        </p:txBody>
      </p:sp>
    </p:spTree>
    <p:extLst>
      <p:ext uri="{BB962C8B-B14F-4D97-AF65-F5344CB8AC3E}">
        <p14:creationId xmlns:p14="http://schemas.microsoft.com/office/powerpoint/2010/main" val="1108910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22129089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32</a:t>
            </a:fld>
            <a:endParaRPr lang="zh-CN" altLang="en-US"/>
          </a:p>
        </p:txBody>
      </p:sp>
    </p:spTree>
    <p:extLst>
      <p:ext uri="{BB962C8B-B14F-4D97-AF65-F5344CB8AC3E}">
        <p14:creationId xmlns:p14="http://schemas.microsoft.com/office/powerpoint/2010/main" val="12115793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33</a:t>
            </a:fld>
            <a:endParaRPr lang="zh-CN" altLang="en-US"/>
          </a:p>
        </p:txBody>
      </p:sp>
    </p:spTree>
    <p:extLst>
      <p:ext uri="{BB962C8B-B14F-4D97-AF65-F5344CB8AC3E}">
        <p14:creationId xmlns:p14="http://schemas.microsoft.com/office/powerpoint/2010/main" val="392286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4249891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2374663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71349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587151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3789642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1394444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3</a:t>
            </a:r>
            <a:r>
              <a:rPr lang="zh-CN" altLang="en-US" sz="4800" b="1">
                <a:solidFill>
                  <a:srgbClr val="044491"/>
                </a:solidFill>
                <a:latin typeface="方正尚酷简体" panose="03000509000000000000" pitchFamily="65" charset="-122"/>
                <a:ea typeface="方正尚酷简体" panose="03000509000000000000" pitchFamily="65" charset="-122"/>
              </a:rPr>
              <a:t>　二手车评估</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715251"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3.2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事故车的检查与损失评估</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952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11237"/>
            <a:ext cx="9724080" cy="178234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车门槛板通常由内、外板件组成，是承载式车身重要的结构组成部分。在一些车辆上，外板件被直接焊接在底板上。它为驾驶室底板提供支撑。承载式车身车辆的车门槛板由高强度钢板制成，其两侧经电镀处理，以提高其抗腐蚀能力。</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损伤评估时要考虑防腐材料的费用。</a:t>
            </a:r>
          </a:p>
        </p:txBody>
      </p:sp>
      <p:sp>
        <p:nvSpPr>
          <p:cNvPr id="8" name="文本框 7">
            <a:extLst>
              <a:ext uri="{FF2B5EF4-FFF2-40B4-BE49-F238E27FC236}">
                <a16:creationId xmlns:a16="http://schemas.microsoft.com/office/drawing/2014/main" id="{C015C13F-9F1E-42F4-A53A-5291D16B49CD}"/>
              </a:ext>
            </a:extLst>
          </p:cNvPr>
          <p:cNvSpPr txBox="1"/>
          <p:nvPr/>
        </p:nvSpPr>
        <p:spPr>
          <a:xfrm>
            <a:off x="1248720" y="155202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）车门槛板</a:t>
            </a:r>
          </a:p>
        </p:txBody>
      </p:sp>
      <p:sp>
        <p:nvSpPr>
          <p:cNvPr id="6" name="文本框 5">
            <a:extLst>
              <a:ext uri="{FF2B5EF4-FFF2-40B4-BE49-F238E27FC236}">
                <a16:creationId xmlns:a16="http://schemas.microsoft.com/office/drawing/2014/main" id="{70FB4C48-386A-47AC-9C76-E87575BEA757}"/>
              </a:ext>
            </a:extLst>
          </p:cNvPr>
          <p:cNvSpPr txBox="1"/>
          <p:nvPr/>
        </p:nvSpPr>
        <p:spPr>
          <a:xfrm>
            <a:off x="1248720" y="4297237"/>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车顶包括前后横梁、侧边纵梁和一大块金属板，作用是将车身顶部围住。</a:t>
            </a:r>
          </a:p>
        </p:txBody>
      </p:sp>
      <p:sp>
        <p:nvSpPr>
          <p:cNvPr id="7" name="文本框 6">
            <a:extLst>
              <a:ext uri="{FF2B5EF4-FFF2-40B4-BE49-F238E27FC236}">
                <a16:creationId xmlns:a16="http://schemas.microsoft.com/office/drawing/2014/main" id="{15171531-5E07-4F81-88A6-B27EFF71DCAF}"/>
              </a:ext>
            </a:extLst>
          </p:cNvPr>
          <p:cNvSpPr txBox="1"/>
          <p:nvPr/>
        </p:nvSpPr>
        <p:spPr>
          <a:xfrm>
            <a:off x="1248720" y="383802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）车顶</a:t>
            </a:r>
          </a:p>
        </p:txBody>
      </p:sp>
    </p:spTree>
    <p:extLst>
      <p:ext uri="{BB962C8B-B14F-4D97-AF65-F5344CB8AC3E}">
        <p14:creationId xmlns:p14="http://schemas.microsoft.com/office/powerpoint/2010/main" val="162483903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13820"/>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后面碰撞损伤鉴定评估</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68387"/>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汽车后面受到碰撞时，如果碰撞冲击力较小时，后保险杠、后围板、车尾行李箱盖和车身底板会变形；如果碰撞冲击力较大时，后翼子板、后纵梁等将会压溃。</a:t>
            </a:r>
          </a:p>
        </p:txBody>
      </p:sp>
    </p:spTree>
    <p:extLst>
      <p:ext uri="{BB962C8B-B14F-4D97-AF65-F5344CB8AC3E}">
        <p14:creationId xmlns:p14="http://schemas.microsoft.com/office/powerpoint/2010/main" val="24238511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水淹车的鉴别方法</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66705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3.2.2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水损车辆鉴定评估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25151"/>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）检查行李箱、杂物箱、仪表板以及座椅下是否有污水毁坏的印迹，如死角里是否存有淤泥、泥浆印迹或生锈。</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）检查内饰和地板，如果有不匹配或松动，很可能是被更换掉的，而且变色、染色或褪色的材料通常有水损坏的痕迹。</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）转动点火钥匙，确保各相关配件、警告灯和仪表工作正常，并确保安全气囊和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ABS</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指示灯工作正常。</a:t>
            </a:r>
          </a:p>
        </p:txBody>
      </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591413"/>
            <a:ext cx="9724080" cy="367517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）应多试验几次电源和电子设备工作情况，如内室和外部的灯、窗户、车门锁、收音机、点烟器、加热器和空调等是否正常工作。</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）检查仪表板下边的电线是否有龟裂。如果经水泡过数日的电线一旦干了后，表层的塑料皮会比较脆，同时有稍许变色。</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）检查驾驶室、行李箱内是否可以闻到发霉的气味。</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）将安全带完全拉出，仔细检查是否有染色或褪色等水损坏的痕迹。</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上述检查方法是水淹车的简易检查方法。被水浸泡数日的汽车维修费用很高，而且以后还会经常出现各种各样潜在的故障，收购二手车时要特别警惕。</a:t>
            </a:r>
          </a:p>
        </p:txBody>
      </p:sp>
    </p:spTree>
    <p:extLst>
      <p:ext uri="{BB962C8B-B14F-4D97-AF65-F5344CB8AC3E}">
        <p14:creationId xmlns:p14="http://schemas.microsoft.com/office/powerpoint/2010/main" val="197809777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规避水淹车风险</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25151"/>
            <a:ext cx="972408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普通消费者，判别水淹车是很难的事情。如果不幸从个人处购买到水浸车，也很难通过合同约定进行索赔。消费者购买二手车，除了寻求专业人士陪同，选择有信誉的商家甚为关键。并且在购买合同上，注明“非水浸车”等条款必不可少，为此，购买或收购二手车时应注意以下的提醒。</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）是否签订了有问题车的合同。</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）是否选择了品牌二手车商家。</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）对特价二手车应多加警惕。</a:t>
            </a:r>
          </a:p>
        </p:txBody>
      </p:sp>
    </p:spTree>
    <p:extLst>
      <p:ext uri="{BB962C8B-B14F-4D97-AF65-F5344CB8AC3E}">
        <p14:creationId xmlns:p14="http://schemas.microsoft.com/office/powerpoint/2010/main" val="155520794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水淹程度确定的参数</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25151"/>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水的种类、水淹时间、水淹高度都是确定水淹损失程度的重要参数。不同的水质（海水会损坏漆面）、水淹时间、水淹高度对汽车的损伤各不相同，必须在现场查勘时仔细检查，并作明确记录。</a:t>
            </a:r>
          </a:p>
        </p:txBody>
      </p:sp>
    </p:spTree>
    <p:extLst>
      <p:ext uri="{BB962C8B-B14F-4D97-AF65-F5344CB8AC3E}">
        <p14:creationId xmlns:p14="http://schemas.microsoft.com/office/powerpoint/2010/main" val="78580620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水淹车维修方法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容易受损的电器，如各类电脑模块、仪表、继电器、电动机等，应尽快从车上拆下，进行排水清洁，电子元件用无水酒精清洗并晾干，避免因进水引起电路某些价值昂贵的电器设备报废。</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汽车电脑最严重的损坏形式就是芯片损坏。尤其是装有电喷发动机的汽车，其控制电脑更是害怕受潮。应及时对进水电脑进行晾晒烘干处理。</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）电器排水</a:t>
            </a:r>
          </a:p>
        </p:txBody>
      </p:sp>
    </p:spTree>
    <p:extLst>
      <p:ext uri="{BB962C8B-B14F-4D97-AF65-F5344CB8AC3E}">
        <p14:creationId xmlns:p14="http://schemas.microsoft.com/office/powerpoint/2010/main" val="414308102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2368549"/>
            <a:ext cx="9724080" cy="212090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对于可以拆解的电动机，可以采用“拆解</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清洗</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烘干</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润滑</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装配”的流程进行处理，如起动机、天线电动机、步进电动机、风扇电动机、座位调节电动机等。对于无法拆解的电动机，如刮水器电动机、喷水电动机、玻璃升降电动机、后视镜电动机、鼓风机电动机、隐藏式前照灯电动机等，则无法按上述办法进行，进水后即使当时检查是好的，使用一段时间后也可能会发生故障，一般应考虑一定的损失率，损失率通常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20%~40%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22741282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25101"/>
            <a:ext cx="9724080" cy="341356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）检查气缸是否进水。</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）检查机油里是否进水。</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）检查变速器、主减速器。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）检查制动系统。</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）检查排气管。</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）清洗、脱水、晾晒、消毒及美容内饰。</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）保养汽车。</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56790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）汽车机械系统及内饰排水</a:t>
            </a:r>
          </a:p>
        </p:txBody>
      </p:sp>
    </p:spTree>
    <p:extLst>
      <p:ext uri="{BB962C8B-B14F-4D97-AF65-F5344CB8AC3E}">
        <p14:creationId xmlns:p14="http://schemas.microsoft.com/office/powerpoint/2010/main" val="65691637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汽车水损程度分析</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338669"/>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汽车水损程度影响因素包括水质、水淹时间、水淹高度等。水损级别如图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3-2-1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3" name="图片 2">
            <a:extLst>
              <a:ext uri="{FF2B5EF4-FFF2-40B4-BE49-F238E27FC236}">
                <a16:creationId xmlns:a16="http://schemas.microsoft.com/office/drawing/2014/main" id="{01702517-93BA-4136-92D7-1D7CF34585B1}"/>
              </a:ext>
            </a:extLst>
          </p:cNvPr>
          <p:cNvPicPr>
            <a:picLocks noChangeAspect="1"/>
          </p:cNvPicPr>
          <p:nvPr/>
        </p:nvPicPr>
        <p:blipFill>
          <a:blip r:embed="rId3"/>
          <a:stretch>
            <a:fillRect/>
          </a:stretch>
        </p:blipFill>
        <p:spPr>
          <a:xfrm>
            <a:off x="3643619" y="2938613"/>
            <a:ext cx="4904762" cy="2409524"/>
          </a:xfrm>
          <a:prstGeom prst="rect">
            <a:avLst/>
          </a:prstGeom>
        </p:spPr>
      </p:pic>
    </p:spTree>
    <p:extLst>
      <p:ext uri="{BB962C8B-B14F-4D97-AF65-F5344CB8AC3E}">
        <p14:creationId xmlns:p14="http://schemas.microsoft.com/office/powerpoint/2010/main" val="159521760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1569660"/>
          </a:xfrm>
          <a:prstGeom prst="rect">
            <a:avLst/>
          </a:prstGeom>
          <a:noFill/>
        </p:spPr>
        <p:txBody>
          <a:bodyPr wrap="square" rtlCol="0">
            <a:spAutoFit/>
          </a:bodyPr>
          <a:lstStyle/>
          <a:p>
            <a:pPr algn="r"/>
            <a:r>
              <a:rPr lang="zh-CN" altLang="en-US" sz="4800" b="1">
                <a:solidFill>
                  <a:srgbClr val="044491"/>
                </a:solidFill>
                <a:latin typeface="+mj-ea"/>
                <a:ea typeface="+mj-ea"/>
              </a:rPr>
              <a:t>事故车的检查与</a:t>
            </a:r>
          </a:p>
          <a:p>
            <a:pPr algn="r"/>
            <a:r>
              <a:rPr lang="zh-CN" altLang="en-US" sz="4800" b="1">
                <a:solidFill>
                  <a:srgbClr val="044491"/>
                </a:solidFill>
                <a:latin typeface="+mj-ea"/>
                <a:ea typeface="+mj-ea"/>
              </a:rPr>
              <a:t>损失评估</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3.2</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460608"/>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水损损失评估如表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3-2-1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7" name="图片 6">
            <a:extLst>
              <a:ext uri="{FF2B5EF4-FFF2-40B4-BE49-F238E27FC236}">
                <a16:creationId xmlns:a16="http://schemas.microsoft.com/office/drawing/2014/main" id="{4EC952AD-CB27-4142-97F8-458340D0E0D0}"/>
              </a:ext>
            </a:extLst>
          </p:cNvPr>
          <p:cNvPicPr>
            <a:picLocks noChangeAspect="1"/>
          </p:cNvPicPr>
          <p:nvPr/>
        </p:nvPicPr>
        <p:blipFill>
          <a:blip r:embed="rId3"/>
          <a:stretch>
            <a:fillRect/>
          </a:stretch>
        </p:blipFill>
        <p:spPr>
          <a:xfrm>
            <a:off x="3358052" y="1879079"/>
            <a:ext cx="5798481" cy="4657103"/>
          </a:xfrm>
          <a:prstGeom prst="rect">
            <a:avLst/>
          </a:prstGeom>
        </p:spPr>
      </p:pic>
    </p:spTree>
    <p:extLst>
      <p:ext uri="{BB962C8B-B14F-4D97-AF65-F5344CB8AC3E}">
        <p14:creationId xmlns:p14="http://schemas.microsoft.com/office/powerpoint/2010/main" val="292623789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6" name="组合 15">
            <a:extLst>
              <a:ext uri="{FF2B5EF4-FFF2-40B4-BE49-F238E27FC236}">
                <a16:creationId xmlns:a16="http://schemas.microsoft.com/office/drawing/2014/main" id="{8DA248FF-1A60-4983-B3E9-DFDF09433466}"/>
              </a:ext>
            </a:extLst>
          </p:cNvPr>
          <p:cNvGrpSpPr/>
          <p:nvPr/>
        </p:nvGrpSpPr>
        <p:grpSpPr>
          <a:xfrm>
            <a:off x="3358052" y="1751257"/>
            <a:ext cx="5798481" cy="3579339"/>
            <a:chOff x="2191238" y="1680537"/>
            <a:chExt cx="7809524" cy="4820734"/>
          </a:xfrm>
        </p:grpSpPr>
        <p:grpSp>
          <p:nvGrpSpPr>
            <p:cNvPr id="13" name="组合 12">
              <a:extLst>
                <a:ext uri="{FF2B5EF4-FFF2-40B4-BE49-F238E27FC236}">
                  <a16:creationId xmlns:a16="http://schemas.microsoft.com/office/drawing/2014/main" id="{E8508A67-BA06-43C8-9ADE-EE80BACB6648}"/>
                </a:ext>
              </a:extLst>
            </p:cNvPr>
            <p:cNvGrpSpPr/>
            <p:nvPr/>
          </p:nvGrpSpPr>
          <p:grpSpPr>
            <a:xfrm>
              <a:off x="2191238" y="1680537"/>
              <a:ext cx="7809524" cy="2834177"/>
              <a:chOff x="2191238" y="1680537"/>
              <a:chExt cx="7809524" cy="2834177"/>
            </a:xfrm>
          </p:grpSpPr>
          <p:pic>
            <p:nvPicPr>
              <p:cNvPr id="9" name="图片 8">
                <a:extLst>
                  <a:ext uri="{FF2B5EF4-FFF2-40B4-BE49-F238E27FC236}">
                    <a16:creationId xmlns:a16="http://schemas.microsoft.com/office/drawing/2014/main" id="{AEF3DFE0-F91D-435A-BF9E-3041E30DCF37}"/>
                  </a:ext>
                </a:extLst>
              </p:cNvPr>
              <p:cNvPicPr>
                <a:picLocks noChangeAspect="1"/>
              </p:cNvPicPr>
              <p:nvPr/>
            </p:nvPicPr>
            <p:blipFill>
              <a:blip r:embed="rId3"/>
              <a:stretch>
                <a:fillRect/>
              </a:stretch>
            </p:blipFill>
            <p:spPr>
              <a:xfrm>
                <a:off x="2229333" y="2343285"/>
                <a:ext cx="7733333" cy="2171429"/>
              </a:xfrm>
              <a:prstGeom prst="rect">
                <a:avLst/>
              </a:prstGeom>
            </p:spPr>
          </p:pic>
          <p:pic>
            <p:nvPicPr>
              <p:cNvPr id="12" name="图片 11">
                <a:extLst>
                  <a:ext uri="{FF2B5EF4-FFF2-40B4-BE49-F238E27FC236}">
                    <a16:creationId xmlns:a16="http://schemas.microsoft.com/office/drawing/2014/main" id="{9D5BCAD1-753C-4D98-BDD6-88AF70BDD966}"/>
                  </a:ext>
                </a:extLst>
              </p:cNvPr>
              <p:cNvPicPr>
                <a:picLocks noChangeAspect="1"/>
              </p:cNvPicPr>
              <p:nvPr/>
            </p:nvPicPr>
            <p:blipFill>
              <a:blip r:embed="rId4"/>
              <a:stretch>
                <a:fillRect/>
              </a:stretch>
            </p:blipFill>
            <p:spPr>
              <a:xfrm>
                <a:off x="2191238" y="1680537"/>
                <a:ext cx="7809524" cy="685714"/>
              </a:xfrm>
              <a:prstGeom prst="rect">
                <a:avLst/>
              </a:prstGeom>
            </p:spPr>
          </p:pic>
        </p:grpSp>
        <p:pic>
          <p:nvPicPr>
            <p:cNvPr id="15" name="图片 14">
              <a:extLst>
                <a:ext uri="{FF2B5EF4-FFF2-40B4-BE49-F238E27FC236}">
                  <a16:creationId xmlns:a16="http://schemas.microsoft.com/office/drawing/2014/main" id="{AC1B1E6E-ADE6-4E70-A922-41863B7168C7}"/>
                </a:ext>
              </a:extLst>
            </p:cNvPr>
            <p:cNvPicPr>
              <a:picLocks noChangeAspect="1"/>
            </p:cNvPicPr>
            <p:nvPr/>
          </p:nvPicPr>
          <p:blipFill>
            <a:blip r:embed="rId5"/>
            <a:stretch>
              <a:fillRect/>
            </a:stretch>
          </p:blipFill>
          <p:spPr>
            <a:xfrm>
              <a:off x="2224571" y="4472700"/>
              <a:ext cx="7742857" cy="2028571"/>
            </a:xfrm>
            <a:prstGeom prst="rect">
              <a:avLst/>
            </a:prstGeom>
          </p:spPr>
        </p:pic>
      </p:grpSp>
    </p:spTree>
    <p:extLst>
      <p:ext uri="{BB962C8B-B14F-4D97-AF65-F5344CB8AC3E}">
        <p14:creationId xmlns:p14="http://schemas.microsoft.com/office/powerpoint/2010/main" val="47385627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车辆火灾类型</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82898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3.2.3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火灾车辆鉴定评估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284417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自燃是指在没有外界火源的情况下，由本车电器、线路、供油、机械系统等车辆自身故障或所载货物起火燃烧。汽车自燃的可能原因有以下几个方面。</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）供油系统。</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）电器系统。</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）机械系统。</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）其他。</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）自燃</a:t>
            </a:r>
          </a:p>
        </p:txBody>
      </p:sp>
    </p:spTree>
    <p:extLst>
      <p:ext uri="{BB962C8B-B14F-4D97-AF65-F5344CB8AC3E}">
        <p14:creationId xmlns:p14="http://schemas.microsoft.com/office/powerpoint/2010/main" val="400780486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10801"/>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引燃是指汽车被其自身以外的火源引发的燃烧。建筑物起火引燃、周边可燃物起火引燃、其他车辆起火引燃、被人为纵火烧毁等，都属于汽车被引燃的范畴。</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45360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）引燃</a:t>
            </a:r>
          </a:p>
        </p:txBody>
      </p:sp>
      <p:sp>
        <p:nvSpPr>
          <p:cNvPr id="9" name="文本框 8">
            <a:extLst>
              <a:ext uri="{FF2B5EF4-FFF2-40B4-BE49-F238E27FC236}">
                <a16:creationId xmlns:a16="http://schemas.microsoft.com/office/drawing/2014/main" id="{D5EDB034-94B5-4063-95E5-7B2F91CF9A2E}"/>
              </a:ext>
            </a:extLst>
          </p:cNvPr>
          <p:cNvSpPr txBox="1"/>
          <p:nvPr/>
        </p:nvSpPr>
        <p:spPr>
          <a:xfrm>
            <a:off x="1248720" y="3242110"/>
            <a:ext cx="9724080" cy="261334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汽车发生追尾或迎面撞击时，由于基本不具备起火的条件，一般情况下不会起火。只有当撞击后导致易燃物（如汽油）泄漏且与火源接触时，才会导致起火。如果一辆发动机前置的汽车发生了较为严重的正面碰撞，散热器的后移有可能使油管破裂，由于此时发动机尚处于运转状态，一旦高压线因脱落或漏电引起跳火，发生火灾的可能性就很大。</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当汽车因碰撞或其他原因导致翻滚倾覆时，极易发生油箱泄漏事件，一旦遇上电火花或摩擦产生的火花，就会起火爆炸。</a:t>
            </a:r>
          </a:p>
        </p:txBody>
      </p:sp>
      <p:sp>
        <p:nvSpPr>
          <p:cNvPr id="10" name="文本框 9">
            <a:extLst>
              <a:ext uri="{FF2B5EF4-FFF2-40B4-BE49-F238E27FC236}">
                <a16:creationId xmlns:a16="http://schemas.microsoft.com/office/drawing/2014/main" id="{ADF27B4E-4B61-4EC4-85BA-F3FC5904994D}"/>
              </a:ext>
            </a:extLst>
          </p:cNvPr>
          <p:cNvSpPr txBox="1"/>
          <p:nvPr/>
        </p:nvSpPr>
        <p:spPr>
          <a:xfrm>
            <a:off x="1248720" y="2784910"/>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）碰撞起火</a:t>
            </a:r>
          </a:p>
        </p:txBody>
      </p:sp>
    </p:spTree>
    <p:extLst>
      <p:ext uri="{BB962C8B-B14F-4D97-AF65-F5344CB8AC3E}">
        <p14:creationId xmlns:p14="http://schemas.microsoft.com/office/powerpoint/2010/main" val="261037532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18334"/>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雷雨天气里，露天停放的汽车有可能遭遇雷击。由于雷击的电压非常高，完全可以使正在流着雨水的车体与地面之间构成回路，从而将汽车上的某些电气电子设备击穿（如车用电脑），严重者可以引起汽车起火。</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9012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）雷击</a:t>
            </a:r>
          </a:p>
        </p:txBody>
      </p:sp>
      <p:sp>
        <p:nvSpPr>
          <p:cNvPr id="9" name="文本框 8">
            <a:extLst>
              <a:ext uri="{FF2B5EF4-FFF2-40B4-BE49-F238E27FC236}">
                <a16:creationId xmlns:a16="http://schemas.microsoft.com/office/drawing/2014/main" id="{D5EDB034-94B5-4063-95E5-7B2F91CF9A2E}"/>
              </a:ext>
            </a:extLst>
          </p:cNvPr>
          <p:cNvSpPr txBox="1"/>
          <p:nvPr/>
        </p:nvSpPr>
        <p:spPr>
          <a:xfrm>
            <a:off x="1248720" y="4224533"/>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车内违规搭载的爆炸物品（如雷管、炸药、鞭炮）极易引发爆炸及火灾。</a:t>
            </a:r>
          </a:p>
        </p:txBody>
      </p:sp>
      <p:sp>
        <p:nvSpPr>
          <p:cNvPr id="10" name="文本框 9">
            <a:extLst>
              <a:ext uri="{FF2B5EF4-FFF2-40B4-BE49-F238E27FC236}">
                <a16:creationId xmlns:a16="http://schemas.microsoft.com/office/drawing/2014/main" id="{ADF27B4E-4B61-4EC4-85BA-F3FC5904994D}"/>
              </a:ext>
            </a:extLst>
          </p:cNvPr>
          <p:cNvSpPr txBox="1"/>
          <p:nvPr/>
        </p:nvSpPr>
        <p:spPr>
          <a:xfrm>
            <a:off x="1248720" y="3767035"/>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）爆炸</a:t>
            </a:r>
          </a:p>
        </p:txBody>
      </p:sp>
    </p:spTree>
    <p:extLst>
      <p:ext uri="{BB962C8B-B14F-4D97-AF65-F5344CB8AC3E}">
        <p14:creationId xmlns:p14="http://schemas.microsoft.com/office/powerpoint/2010/main" val="201145430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291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火灾车的鉴别方法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06051"/>
            <a:ext cx="9724080" cy="390600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在二手车市场里，辨认是否是火灾车通常很难，在这里介绍几点鉴别火灾车技巧。</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）检查发动机室内外是否有新近喷漆痕迹，检查发动机室死角是否有熏黑的迹象。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）检查发动机室线束是否有更换迹象，检查发动机室盖保温板是否异常新。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）检查发动机电器件是否有大量更换迹象。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）检查驾驶室内饰是否有整体大量更换迹象，线束是否有更换迹象。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）检查行李箱内饰是否有整体大量更换迹象，线束是否有更换迹象。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由于火灾车的车身强度有很大下降，故障率很高，其价格影响很大，所以，收购二手车要特别警惕火灾车辆。</a:t>
            </a:r>
          </a:p>
        </p:txBody>
      </p:sp>
    </p:spTree>
    <p:extLst>
      <p:ext uri="{BB962C8B-B14F-4D97-AF65-F5344CB8AC3E}">
        <p14:creationId xmlns:p14="http://schemas.microsoft.com/office/powerpoint/2010/main" val="67054919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维修工时费的组成</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88613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3.2.4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事故车维修费用确定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事故相关部件拆装工时费包括事故造成零件更换的工时费；为完成相关作业，必须拆装某些并没有损伤的零部件或总成所发生的工时费（如严重变形的前纵梁校正必须拆装发动机、副梁等零件）。在对被评估汽车拆装项目的确定有疑问时，可查阅相关的维修手册和零部件目录。拆装工时费标准可参考当地交通主管部门关于拆装工时费的相关标准，也可以查阅汽车制造厂规定的工时定额。</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）事故相关部件拆装工时费</a:t>
            </a:r>
          </a:p>
        </p:txBody>
      </p:sp>
    </p:spTree>
    <p:extLst>
      <p:ext uri="{BB962C8B-B14F-4D97-AF65-F5344CB8AC3E}">
        <p14:creationId xmlns:p14="http://schemas.microsoft.com/office/powerpoint/2010/main" val="354741109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06051"/>
            <a:ext cx="9724080" cy="3336619"/>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）钣金修复工时费的影响因素。</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①零件价格差异的影响。</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②损伤位置的影响。</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③维修设备差异的影响。</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）常见钣金修复工时费的计算。</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钣金工时费的估算是定损工作的又一难题。另外，事故较严重的车辆在修复过程中，很多钣金工作都是起连带作用的，在定损时应考虑车辆的整体钣金金额，不要进行重复的定价。</a:t>
            </a:r>
          </a:p>
        </p:txBody>
      </p:sp>
      <p:sp>
        <p:nvSpPr>
          <p:cNvPr id="7" name="文本框 6">
            <a:extLst>
              <a:ext uri="{FF2B5EF4-FFF2-40B4-BE49-F238E27FC236}">
                <a16:creationId xmlns:a16="http://schemas.microsoft.com/office/drawing/2014/main" id="{D9122AB8-1E33-47FC-81EF-AFBAC01EE14D}"/>
              </a:ext>
            </a:extLst>
          </p:cNvPr>
          <p:cNvSpPr txBox="1"/>
          <p:nvPr/>
        </p:nvSpPr>
        <p:spPr>
          <a:xfrm>
            <a:off x="1248720" y="154855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）事故部分钣金修复工时费</a:t>
            </a:r>
          </a:p>
        </p:txBody>
      </p:sp>
    </p:spTree>
    <p:extLst>
      <p:ext uri="{BB962C8B-B14F-4D97-AF65-F5344CB8AC3E}">
        <p14:creationId xmlns:p14="http://schemas.microsoft.com/office/powerpoint/2010/main" val="235356061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06051"/>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零件修理工时的确定非常复杂，其主要影响因素包括零件价格差异、地域差异及维修设备差异等。零件的价格决定着零件修理工时的上限，同样一个名称的零件，在不同的汽车上价格差距甚远，从而造成同样一个名称的零件修理工时差距非常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造成汽车零件修理工时定额的制定相当困难，评估人员应当根据自己的理论知识和实践经验，灵活掌握。工时费的计算公式为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ctr"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工时费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工时定额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工时单价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外加工费</a:t>
            </a:r>
          </a:p>
        </p:txBody>
      </p:sp>
      <p:sp>
        <p:nvSpPr>
          <p:cNvPr id="7" name="文本框 6">
            <a:extLst>
              <a:ext uri="{FF2B5EF4-FFF2-40B4-BE49-F238E27FC236}">
                <a16:creationId xmlns:a16="http://schemas.microsoft.com/office/drawing/2014/main" id="{D9122AB8-1E33-47FC-81EF-AFBAC01EE14D}"/>
              </a:ext>
            </a:extLst>
          </p:cNvPr>
          <p:cNvSpPr txBox="1"/>
          <p:nvPr/>
        </p:nvSpPr>
        <p:spPr>
          <a:xfrm>
            <a:off x="1248720" y="154855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）事故相关的机电维修工时费</a:t>
            </a:r>
          </a:p>
        </p:txBody>
      </p:sp>
    </p:spTree>
    <p:extLst>
      <p:ext uri="{BB962C8B-B14F-4D97-AF65-F5344CB8AC3E}">
        <p14:creationId xmlns:p14="http://schemas.microsoft.com/office/powerpoint/2010/main" val="90211463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06051"/>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各地区的车身喷漆费用计算方法各不相同，有以面积乘以单价的计算方法，也有以常见覆盖件单件计算的方法。喷漆工时费应包含喷漆需要的原子灰、漆料、油料、辅助添加剂等材料费。</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）喷漆面积的确定。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局部喷漆范围以最小范围喷漆为原则（即以该部位最近的接缝、明显棱边为断缝收边），如翼子板腰线上部损伤以腰线以上的面积计算，而不是整个翼子板全喷面积。</a:t>
            </a:r>
            <a:endParaRPr lang="en-US" altLang="zh-CN">
              <a:solidFill>
                <a:prstClr val="black">
                  <a:lumMod val="75000"/>
                  <a:lumOff val="25000"/>
                </a:prstClr>
              </a:solidFill>
              <a:latin typeface="+mn-ea"/>
            </a:endParaRPr>
          </a:p>
        </p:txBody>
      </p:sp>
      <p:sp>
        <p:nvSpPr>
          <p:cNvPr id="7" name="文本框 6">
            <a:extLst>
              <a:ext uri="{FF2B5EF4-FFF2-40B4-BE49-F238E27FC236}">
                <a16:creationId xmlns:a16="http://schemas.microsoft.com/office/drawing/2014/main" id="{D9122AB8-1E33-47FC-81EF-AFBAC01EE14D}"/>
              </a:ext>
            </a:extLst>
          </p:cNvPr>
          <p:cNvSpPr txBox="1"/>
          <p:nvPr/>
        </p:nvSpPr>
        <p:spPr>
          <a:xfrm>
            <a:off x="1248720" y="154855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）事故部分喷漆费</a:t>
            </a:r>
          </a:p>
        </p:txBody>
      </p:sp>
    </p:spTree>
    <p:extLst>
      <p:ext uri="{BB962C8B-B14F-4D97-AF65-F5344CB8AC3E}">
        <p14:creationId xmlns:p14="http://schemas.microsoft.com/office/powerpoint/2010/main" val="285207254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正面碰撞损伤鉴定评估</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600588"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3.2.1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碰撞车辆鉴定评估</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94955"/>
            <a:ext cx="9724080" cy="352128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正面碰撞的事故很多，即使一个小的追尾，保险杠也会向后移动，中度正面碰撞会使保险杠支架、散热器框架、前翼子板、前纵梁弯曲。如果冲击力再大，前翼子板将接触前车门，前纵梁在前悬架横梁处产生折皱损伤。如果冲击力非常大，车身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柱（特别是汽车前门上部铰链安装部分）将会弯曲，这将引起前车门的脱落、前纵梁折皱、前悬架横梁弯曲、仪表板和车身底板弯曲并吸收能量。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如果正面碰撞是以一定角度碰撞的，以前横梁的接触点为轴，向侧面和垂直方向弯曲。因为左右纵梁是通过横梁连接的，汽车碰撞的冲击力从碰撞接触点通过前横梁传递到汽车另一侧纵梁上引起变形。</a:t>
            </a:r>
          </a:p>
        </p:txBody>
      </p:sp>
    </p:spTree>
    <p:extLst>
      <p:ext uri="{BB962C8B-B14F-4D97-AF65-F5344CB8AC3E}">
        <p14:creationId xmlns:p14="http://schemas.microsoft.com/office/powerpoint/2010/main" val="322917119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736833"/>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）喷漆单价的确定。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常见的面漆大多为进口或合资品牌。面漆的种类与名称繁多，但大致可归结为喷漆和磁漆。漆种的鉴别也较为简单，可用原车加油口盖直接通过电脑分析判断汽车原面漆的种类。也可以现场用蘸有硝基漆稀释剂（香蕉水）的白布摩擦漆膜，观察漆膜的溶解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）常见覆盖件的喷漆费。</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在实际定损工作中，常以覆盖件单件计算方法确定喷漆费用。</a:t>
            </a:r>
          </a:p>
        </p:txBody>
      </p:sp>
    </p:spTree>
    <p:extLst>
      <p:ext uri="{BB962C8B-B14F-4D97-AF65-F5344CB8AC3E}">
        <p14:creationId xmlns:p14="http://schemas.microsoft.com/office/powerpoint/2010/main" val="165971472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更换配件费确定</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）由汽车生产厂家对其特约售后服务站规定的配件销售价格，即厂家指导价。</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）当地大型配件交易市场上销售的原装零配件价格，即市场零售价。</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）符合国家及汽车厂家质量标准，合法生产及销售的装车件、配套件（</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OEM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）价格，即生产厂价格。</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）配件价格形式</a:t>
            </a:r>
          </a:p>
        </p:txBody>
      </p:sp>
    </p:spTree>
    <p:extLst>
      <p:ext uri="{BB962C8B-B14F-4D97-AF65-F5344CB8AC3E}">
        <p14:creationId xmlns:p14="http://schemas.microsoft.com/office/powerpoint/2010/main" val="64578894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784047"/>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维修企业进行配件报价时一般采用市场零售价为基础，再加一定的管理费为原则。配件管理费是指维修企业因维修需更换的配件在采购过程中发生的采购、装卸、运输、保管、损耗等费用以及维修企业应得的利润和出具发票应缴的税金而给出的综合性补偿费用。</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326847"/>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）配件管理费</a:t>
            </a:r>
          </a:p>
        </p:txBody>
      </p:sp>
    </p:spTree>
    <p:extLst>
      <p:ext uri="{BB962C8B-B14F-4D97-AF65-F5344CB8AC3E}">
        <p14:creationId xmlns:p14="http://schemas.microsoft.com/office/powerpoint/2010/main" val="124253751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9" name="文本框 8">
            <a:extLst>
              <a:ext uri="{FF2B5EF4-FFF2-40B4-BE49-F238E27FC236}">
                <a16:creationId xmlns:a16="http://schemas.microsoft.com/office/drawing/2014/main" id="{0AC24E07-72A3-4C27-9DFB-E6A6E7CF060A}"/>
              </a:ext>
            </a:extLst>
          </p:cNvPr>
          <p:cNvSpPr txBox="1"/>
          <p:nvPr/>
        </p:nvSpPr>
        <p:spPr>
          <a:xfrm>
            <a:off x="1248720" y="2425151"/>
            <a:ext cx="9724080" cy="284417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）计算公式：配件费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配件进货价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管理费比例）</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残值。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）配件进货价：以该配件的市场零售价为准。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）配件管理费确定的原则：根据维修厂技术类别、专修车型综合考虑进行确定。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残值：车辆因事故遭受损失后残余部分或损坏维修更换下来的配件，只需经再加工就可产生再利用的价值，由此，对因事故遭受损失后残余部分，按照维修行业惯例和废旧物资市场行情估算出这部分价值，这部分价值称为残值。</a:t>
            </a:r>
          </a:p>
        </p:txBody>
      </p:sp>
      <p:sp>
        <p:nvSpPr>
          <p:cNvPr id="10" name="文本框 9">
            <a:extLst>
              <a:ext uri="{FF2B5EF4-FFF2-40B4-BE49-F238E27FC236}">
                <a16:creationId xmlns:a16="http://schemas.microsoft.com/office/drawing/2014/main" id="{C063D06F-ED67-4257-ABDC-AEC25B063A94}"/>
              </a:ext>
            </a:extLst>
          </p:cNvPr>
          <p:cNvSpPr txBox="1"/>
          <p:nvPr/>
        </p:nvSpPr>
        <p:spPr>
          <a:xfrm>
            <a:off x="1248720" y="19679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）配件费计算</a:t>
            </a:r>
          </a:p>
        </p:txBody>
      </p:sp>
    </p:spTree>
    <p:extLst>
      <p:ext uri="{BB962C8B-B14F-4D97-AF65-F5344CB8AC3E}">
        <p14:creationId xmlns:p14="http://schemas.microsoft.com/office/powerpoint/2010/main" val="208634706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646653"/>
            <a:ext cx="9724080" cy="178234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检查保险杠是否有打磨、焊接、喷漆的迹象，检查保险杠与前照灯、翼子板等零件的配合间隙是否均匀，进而判别是否有过事故。</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检查时，应该注意检查吸能器的固定轴和固定板是否弯曲，橡胶垫是否撕裂。当固定轴出现弯曲或者橡胶垫脱离安装位置时，吸能器就必须予以更换。</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18945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）前保险杠及吸能装置</a:t>
            </a:r>
          </a:p>
        </p:txBody>
      </p:sp>
      <p:sp>
        <p:nvSpPr>
          <p:cNvPr id="13" name="文本框 12">
            <a:extLst>
              <a:ext uri="{FF2B5EF4-FFF2-40B4-BE49-F238E27FC236}">
                <a16:creationId xmlns:a16="http://schemas.microsoft.com/office/drawing/2014/main" id="{01282D57-8AE2-46EA-AA9C-5C2C93B87A95}"/>
              </a:ext>
            </a:extLst>
          </p:cNvPr>
          <p:cNvSpPr txBox="1"/>
          <p:nvPr/>
        </p:nvSpPr>
        <p:spPr>
          <a:xfrm>
            <a:off x="1248720" y="3885902"/>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散热器支架一般焊接在前翼子板和前横梁上形成车辆前板。在一些非承载式车身结构的车辆中，散热器支架用螺栓固定在翼子板、车轮罩和车架总成上，除了提供前部钣金件的支承，也支撑散热器以及相关冷却系统零部件。</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检查时，仔细观察散热器支架是否经过维修，检查散热器支架两端的密封剂是否完好，标牌是否完好。如果密封剂、漆面有维修痕迹，意味该车前部有过碰撞损伤。</a:t>
            </a:r>
          </a:p>
        </p:txBody>
      </p:sp>
      <p:sp>
        <p:nvSpPr>
          <p:cNvPr id="14" name="文本框 13">
            <a:extLst>
              <a:ext uri="{FF2B5EF4-FFF2-40B4-BE49-F238E27FC236}">
                <a16:creationId xmlns:a16="http://schemas.microsoft.com/office/drawing/2014/main" id="{636A31F0-4E46-45C0-8CA6-E32B286565FD}"/>
              </a:ext>
            </a:extLst>
          </p:cNvPr>
          <p:cNvSpPr txBox="1"/>
          <p:nvPr/>
        </p:nvSpPr>
        <p:spPr>
          <a:xfrm>
            <a:off x="1248720" y="3428702"/>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）散热器支架</a:t>
            </a:r>
          </a:p>
        </p:txBody>
      </p:sp>
    </p:spTree>
    <p:extLst>
      <p:ext uri="{BB962C8B-B14F-4D97-AF65-F5344CB8AC3E}">
        <p14:creationId xmlns:p14="http://schemas.microsoft.com/office/powerpoint/2010/main" val="24105568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21752"/>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检查发动机室罩与两侧翼子板之间的缝隙是否均匀，检查内、外板及外部边缘减振胶是否均匀。如果密封剂、漆面有维修痕迹，意味该车发动机室罩有过碰撞损伤。</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364552"/>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）发动机室罩</a:t>
            </a:r>
          </a:p>
        </p:txBody>
      </p:sp>
      <p:sp>
        <p:nvSpPr>
          <p:cNvPr id="13" name="文本框 12">
            <a:extLst>
              <a:ext uri="{FF2B5EF4-FFF2-40B4-BE49-F238E27FC236}">
                <a16:creationId xmlns:a16="http://schemas.microsoft.com/office/drawing/2014/main" id="{01282D57-8AE2-46EA-AA9C-5C2C93B87A95}"/>
              </a:ext>
            </a:extLst>
          </p:cNvPr>
          <p:cNvSpPr txBox="1"/>
          <p:nvPr/>
        </p:nvSpPr>
        <p:spPr>
          <a:xfrm>
            <a:off x="1248720" y="3170012"/>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检查翼子板紧固螺钉是否有维修过的痕迹，检查其表面腰线是否规整。用手指轻轻敲击表面，判别是否有打磨迹象。如果声音浑厚为进行过打磨、喷漆。</a:t>
            </a:r>
          </a:p>
        </p:txBody>
      </p:sp>
      <p:sp>
        <p:nvSpPr>
          <p:cNvPr id="14" name="文本框 13">
            <a:extLst>
              <a:ext uri="{FF2B5EF4-FFF2-40B4-BE49-F238E27FC236}">
                <a16:creationId xmlns:a16="http://schemas.microsoft.com/office/drawing/2014/main" id="{636A31F0-4E46-45C0-8CA6-E32B286565FD}"/>
              </a:ext>
            </a:extLst>
          </p:cNvPr>
          <p:cNvSpPr txBox="1"/>
          <p:nvPr/>
        </p:nvSpPr>
        <p:spPr>
          <a:xfrm>
            <a:off x="1248720" y="2712812"/>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）前翼子板</a:t>
            </a:r>
          </a:p>
        </p:txBody>
      </p:sp>
      <p:sp>
        <p:nvSpPr>
          <p:cNvPr id="7" name="文本框 6">
            <a:extLst>
              <a:ext uri="{FF2B5EF4-FFF2-40B4-BE49-F238E27FC236}">
                <a16:creationId xmlns:a16="http://schemas.microsoft.com/office/drawing/2014/main" id="{42CAFC3B-450D-4274-A834-4A6657AE0FD0}"/>
              </a:ext>
            </a:extLst>
          </p:cNvPr>
          <p:cNvSpPr txBox="1"/>
          <p:nvPr/>
        </p:nvSpPr>
        <p:spPr>
          <a:xfrm>
            <a:off x="1248720" y="4512429"/>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前纵梁是前部最重要的结构件，影响乘客的安全性及关键部件的安装尺寸。发生碰撞出现弯曲，以拉伸校正为主。经拉伸后如严重开裂应进行更换，可根据不同损伤程度截取更换。检查时要仔细查看前纵梁是否有钣金、喷漆迹象。</a:t>
            </a:r>
          </a:p>
        </p:txBody>
      </p:sp>
      <p:sp>
        <p:nvSpPr>
          <p:cNvPr id="9" name="文本框 8">
            <a:extLst>
              <a:ext uri="{FF2B5EF4-FFF2-40B4-BE49-F238E27FC236}">
                <a16:creationId xmlns:a16="http://schemas.microsoft.com/office/drawing/2014/main" id="{EE4A469A-259A-435A-86C2-A1F336CBC9D9}"/>
              </a:ext>
            </a:extLst>
          </p:cNvPr>
          <p:cNvSpPr txBox="1"/>
          <p:nvPr/>
        </p:nvSpPr>
        <p:spPr>
          <a:xfrm>
            <a:off x="1248720" y="4055229"/>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）前纵梁</a:t>
            </a:r>
          </a:p>
        </p:txBody>
      </p:sp>
    </p:spTree>
    <p:extLst>
      <p:ext uri="{BB962C8B-B14F-4D97-AF65-F5344CB8AC3E}">
        <p14:creationId xmlns:p14="http://schemas.microsoft.com/office/powerpoint/2010/main" val="301965186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13820"/>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侧面碰撞损伤鉴定评估</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382712"/>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侧面受到碰撞时，常常会导致车门、车身中柱，甚至车身底板都会发生弯曲变形，车门检查时要多次开关车门。如果关闭车门听见“嘭、嘭”声音，说明车门密封良好；检查车门与车身的配合间隙，如果间隙较大说明该车门有过事故。检查玻璃的年份标签是否和车本身生产年份一致。车门玻璃年份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位编码年份不一致，说明该车有过较大事故，玻璃曾经更换过。</a:t>
            </a:r>
          </a:p>
        </p:txBody>
      </p:sp>
      <p:sp>
        <p:nvSpPr>
          <p:cNvPr id="8" name="文本框 7">
            <a:extLst>
              <a:ext uri="{FF2B5EF4-FFF2-40B4-BE49-F238E27FC236}">
                <a16:creationId xmlns:a16="http://schemas.microsoft.com/office/drawing/2014/main" id="{C015C13F-9F1E-42F4-A53A-5291D16B49CD}"/>
              </a:ext>
            </a:extLst>
          </p:cNvPr>
          <p:cNvSpPr txBox="1"/>
          <p:nvPr/>
        </p:nvSpPr>
        <p:spPr>
          <a:xfrm>
            <a:off x="1248720" y="192349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）内燃机汽车</a:t>
            </a:r>
          </a:p>
        </p:txBody>
      </p:sp>
    </p:spTree>
    <p:extLst>
      <p:ext uri="{BB962C8B-B14F-4D97-AF65-F5344CB8AC3E}">
        <p14:creationId xmlns:p14="http://schemas.microsoft.com/office/powerpoint/2010/main" val="246521976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82712"/>
            <a:ext cx="9724080" cy="261334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现代汽车的前围板和仪表板通常焊接在前底板、左右车门槛板和前门铰链立柱上。在采用承载式车身的车辆上，轮罩（挡泥板）和前纵梁也焊接在前围板上。当车辆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柱侧面受到严重撞击时会造成前围板损伤。</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仪表板总成安装在前围板上的仪表板上，是车身附属设备中最重要的组成部分之一。仪表板多采用塑料件为框架，将各部件组装到框架上后，再用螺栓固定到车身上。检查仪表台紧固是否松动，位置是否正确。</a:t>
            </a:r>
          </a:p>
        </p:txBody>
      </p:sp>
      <p:sp>
        <p:nvSpPr>
          <p:cNvPr id="8" name="文本框 7">
            <a:extLst>
              <a:ext uri="{FF2B5EF4-FFF2-40B4-BE49-F238E27FC236}">
                <a16:creationId xmlns:a16="http://schemas.microsoft.com/office/drawing/2014/main" id="{C015C13F-9F1E-42F4-A53A-5291D16B49CD}"/>
              </a:ext>
            </a:extLst>
          </p:cNvPr>
          <p:cNvSpPr txBox="1"/>
          <p:nvPr/>
        </p:nvSpPr>
        <p:spPr>
          <a:xfrm>
            <a:off x="1248720" y="192349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）前围板及仪表板损伤评估</a:t>
            </a:r>
          </a:p>
        </p:txBody>
      </p:sp>
    </p:spTree>
    <p:extLst>
      <p:ext uri="{BB962C8B-B14F-4D97-AF65-F5344CB8AC3E}">
        <p14:creationId xmlns:p14="http://schemas.microsoft.com/office/powerpoint/2010/main" val="97830160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82712"/>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柱是指前门铰链立柱和风窗玻璃立柱的统称，包括内、外板件。内、外板件焊接在一起形成牢固紧凑的结构。车辆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柱损伤无法通过校正维修时可通过切割、分离，再将配件焊接在此位置上的方法维修。通常在维修手册中提供能切割的部位，切割时，必须按要求进行，而且不能对车辆的整体结构造成损伤。</a:t>
            </a:r>
          </a:p>
        </p:txBody>
      </p:sp>
      <p:sp>
        <p:nvSpPr>
          <p:cNvPr id="8" name="文本框 7">
            <a:extLst>
              <a:ext uri="{FF2B5EF4-FFF2-40B4-BE49-F238E27FC236}">
                <a16:creationId xmlns:a16="http://schemas.microsoft.com/office/drawing/2014/main" id="{C015C13F-9F1E-42F4-A53A-5291D16B49CD}"/>
              </a:ext>
            </a:extLst>
          </p:cNvPr>
          <p:cNvSpPr txBox="1"/>
          <p:nvPr/>
        </p:nvSpPr>
        <p:spPr>
          <a:xfrm>
            <a:off x="1248720" y="192349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A </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柱</a:t>
            </a:r>
          </a:p>
        </p:txBody>
      </p:sp>
    </p:spTree>
    <p:extLst>
      <p:ext uri="{BB962C8B-B14F-4D97-AF65-F5344CB8AC3E}">
        <p14:creationId xmlns:p14="http://schemas.microsoft.com/office/powerpoint/2010/main" val="215384642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3.2</a:t>
            </a:r>
            <a:r>
              <a:rPr lang="zh-CN" altLang="en-US" sz="2800">
                <a:solidFill>
                  <a:srgbClr val="044491"/>
                </a:solidFill>
                <a:latin typeface="+mj-ea"/>
                <a:ea typeface="+mj-ea"/>
              </a:rPr>
              <a:t>　事故车的检查与损失评估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11237"/>
            <a:ext cx="972408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柱又叫中柱，通常由内板件和外板件组成，焊接在车门槛板、底板和顶盖纵梁上，形成一个紧凑的结构。</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柱不仅为车顶盖提供支撑，而且为前门提供门锁接触面，又作为后门门柱。</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柱被碰撞而严重变形时，应进行更换。更换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柱前，通常在车顶盖下沿处切割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柱。切割部位在维修手册中可找到。当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柱和车门槛板同时毁坏时，一般把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柱和车门槛板作为总成进行更换。损伤评估时，要考虑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柱的切割和焊接作业工时，同时要考虑拆除后车门、前座，松开汽车衬里，卷起垫子和地毯、</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柱饰件、车门密封条拆卸和安装等工时，以及抗腐蚀材料费用及防腐处理工时等。</a:t>
            </a:r>
          </a:p>
        </p:txBody>
      </p:sp>
      <p:sp>
        <p:nvSpPr>
          <p:cNvPr id="8" name="文本框 7">
            <a:extLst>
              <a:ext uri="{FF2B5EF4-FFF2-40B4-BE49-F238E27FC236}">
                <a16:creationId xmlns:a16="http://schemas.microsoft.com/office/drawing/2014/main" id="{C015C13F-9F1E-42F4-A53A-5291D16B49CD}"/>
              </a:ext>
            </a:extLst>
          </p:cNvPr>
          <p:cNvSpPr txBox="1"/>
          <p:nvPr/>
        </p:nvSpPr>
        <p:spPr>
          <a:xfrm>
            <a:off x="1248720" y="155202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柱</a:t>
            </a:r>
          </a:p>
        </p:txBody>
      </p:sp>
    </p:spTree>
    <p:extLst>
      <p:ext uri="{BB962C8B-B14F-4D97-AF65-F5344CB8AC3E}">
        <p14:creationId xmlns:p14="http://schemas.microsoft.com/office/powerpoint/2010/main" val="29878339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3697</Words>
  <Application>Microsoft Office PowerPoint</Application>
  <PresentationFormat>宽屏</PresentationFormat>
  <Paragraphs>197</Paragraphs>
  <Slides>34</Slides>
  <Notes>31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34</vt:i4>
      </vt:variant>
    </vt:vector>
  </HeadingPairs>
  <TitlesOfParts>
    <vt:vector size="43"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14</cp:revision>
  <dcterms:created xsi:type="dcterms:W3CDTF">2021-12-17T03:11:56Z</dcterms:created>
  <dcterms:modified xsi:type="dcterms:W3CDTF">2021-12-18T04:06:54Z</dcterms:modified>
</cp:coreProperties>
</file>